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26" r:id="rId2"/>
    <p:sldId id="827" r:id="rId3"/>
    <p:sldId id="828" r:id="rId4"/>
    <p:sldId id="829" r:id="rId5"/>
    <p:sldId id="830" r:id="rId6"/>
    <p:sldId id="833" r:id="rId7"/>
    <p:sldId id="831" r:id="rId8"/>
    <p:sldId id="832" r:id="rId9"/>
    <p:sldId id="834" r:id="rId10"/>
    <p:sldId id="845" r:id="rId11"/>
    <p:sldId id="835" r:id="rId12"/>
    <p:sldId id="846" r:id="rId13"/>
    <p:sldId id="847" r:id="rId14"/>
    <p:sldId id="836" r:id="rId15"/>
    <p:sldId id="837" r:id="rId16"/>
    <p:sldId id="838" r:id="rId17"/>
    <p:sldId id="839" r:id="rId18"/>
    <p:sldId id="840" r:id="rId19"/>
    <p:sldId id="841" r:id="rId20"/>
    <p:sldId id="848" r:id="rId21"/>
    <p:sldId id="842" r:id="rId22"/>
    <p:sldId id="84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660"/>
  </p:normalViewPr>
  <p:slideViewPr>
    <p:cSldViewPr>
      <p:cViewPr varScale="1">
        <p:scale>
          <a:sx n="109" d="100"/>
          <a:sy n="109" d="100"/>
        </p:scale>
        <p:origin x="17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9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4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0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0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1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4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3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0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5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9AF5A-5DCF-4137-AFD6-CF44D5DDAB2F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4F19-D49F-435B-BA10-A0DFB095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5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bg-BG" sz="6000" b="1" dirty="0" smtClean="0"/>
              <a:t>ПРОМЕНИ </a:t>
            </a:r>
            <a:endParaRPr lang="bg-BG" sz="6000" b="1" dirty="0" smtClean="0"/>
          </a:p>
          <a:p>
            <a:pPr marL="0" indent="0" algn="ctr">
              <a:buNone/>
            </a:pPr>
            <a:r>
              <a:rPr lang="bg-BG" sz="6000" b="1" dirty="0" smtClean="0"/>
              <a:t>В </a:t>
            </a:r>
          </a:p>
          <a:p>
            <a:pPr marL="0" indent="0" algn="ctr">
              <a:buNone/>
            </a:pPr>
            <a:r>
              <a:rPr lang="bg-BG" sz="6000" b="1" dirty="0" smtClean="0"/>
              <a:t>КОДЕКСА НА ТРУДА</a:t>
            </a:r>
          </a:p>
          <a:p>
            <a:pPr marL="0" indent="0" algn="ctr">
              <a:buNone/>
            </a:pPr>
            <a:r>
              <a:rPr lang="bg-BG" sz="6000" b="1" dirty="0" smtClean="0"/>
              <a:t>2022 Г</a:t>
            </a:r>
            <a:r>
              <a:rPr lang="bg-BG" sz="6000" b="1" dirty="0" smtClean="0"/>
              <a:t>.</a:t>
            </a:r>
          </a:p>
          <a:p>
            <a:pPr marL="0" indent="0" algn="ctr">
              <a:buNone/>
            </a:pPr>
            <a:endParaRPr lang="bg-BG" sz="6000" b="1" dirty="0" smtClean="0"/>
          </a:p>
          <a:p>
            <a:pPr marL="0" indent="0" algn="ctr">
              <a:buNone/>
            </a:pPr>
            <a:r>
              <a:rPr lang="ru-RU" sz="6000" b="1" dirty="0" smtClean="0"/>
              <a:t>ДВ брой</a:t>
            </a:r>
            <a:r>
              <a:rPr lang="ru-RU" sz="6000" b="1" dirty="0"/>
              <a:t>: 62, от дата 5.8.2022 г</a:t>
            </a:r>
            <a:r>
              <a:rPr lang="ru-RU" sz="6000" b="1" dirty="0" smtClean="0"/>
              <a:t>.</a:t>
            </a:r>
          </a:p>
          <a:p>
            <a:pPr marL="0" indent="0" algn="ctr">
              <a:buNone/>
            </a:pPr>
            <a:r>
              <a:rPr lang="ru-RU" sz="6000" b="1" dirty="0" smtClean="0"/>
              <a:t>В сила от 01.08.2022 г. </a:t>
            </a:r>
            <a:endParaRPr lang="bg-BG" sz="6000" b="1" dirty="0"/>
          </a:p>
        </p:txBody>
      </p:sp>
    </p:spTree>
    <p:extLst>
      <p:ext uri="{BB962C8B-B14F-4D97-AF65-F5344CB8AC3E}">
        <p14:creationId xmlns:p14="http://schemas.microsoft.com/office/powerpoint/2010/main" val="331461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bg-BG" dirty="0" smtClean="0"/>
              <a:t>ЧЛ. 66, АЛ. 5 КТ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При всяко изменение на </a:t>
            </a:r>
            <a:r>
              <a:rPr lang="ru-RU" dirty="0" err="1"/>
              <a:t>трудовото</a:t>
            </a:r>
            <a:r>
              <a:rPr lang="ru-RU" dirty="0"/>
              <a:t> правоотношение </a:t>
            </a:r>
            <a:r>
              <a:rPr lang="ru-RU" dirty="0" err="1"/>
              <a:t>работодателят</a:t>
            </a:r>
            <a:r>
              <a:rPr lang="ru-RU" dirty="0"/>
              <a:t> е </a:t>
            </a:r>
            <a:r>
              <a:rPr lang="ru-RU" dirty="0" err="1"/>
              <a:t>длъжен</a:t>
            </a:r>
            <a:r>
              <a:rPr lang="ru-RU" dirty="0"/>
              <a:t> </a:t>
            </a:r>
            <a:r>
              <a:rPr lang="ru-RU" b="1" dirty="0" err="1"/>
              <a:t>най-късно</a:t>
            </a:r>
            <a:r>
              <a:rPr lang="ru-RU" b="1" dirty="0"/>
              <a:t> до </a:t>
            </a:r>
            <a:r>
              <a:rPr lang="ru-RU" dirty="0" err="1"/>
              <a:t>влизане</a:t>
            </a:r>
            <a:r>
              <a:rPr lang="ru-RU" dirty="0"/>
              <a:t> в сила на </a:t>
            </a:r>
            <a:r>
              <a:rPr lang="ru-RU" dirty="0" err="1"/>
              <a:t>изменението</a:t>
            </a:r>
            <a:r>
              <a:rPr lang="ru-RU" dirty="0"/>
              <a:t> да </a:t>
            </a:r>
            <a:r>
              <a:rPr lang="ru-RU" dirty="0" err="1"/>
              <a:t>предостави</a:t>
            </a:r>
            <a:r>
              <a:rPr lang="ru-RU" dirty="0"/>
              <a:t> на работника или служителя </a:t>
            </a:r>
            <a:r>
              <a:rPr lang="ru-RU" dirty="0" err="1"/>
              <a:t>необходимата</a:t>
            </a:r>
            <a:r>
              <a:rPr lang="ru-RU" dirty="0"/>
              <a:t> </a:t>
            </a:r>
            <a:r>
              <a:rPr lang="ru-RU" dirty="0" err="1"/>
              <a:t>писмена</a:t>
            </a:r>
            <a:r>
              <a:rPr lang="ru-RU" dirty="0"/>
              <a:t> информация, </a:t>
            </a:r>
            <a:r>
              <a:rPr lang="ru-RU" dirty="0" err="1"/>
              <a:t>съдържаща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извършените</a:t>
            </a:r>
            <a:r>
              <a:rPr lang="ru-RU" dirty="0"/>
              <a:t> </a:t>
            </a:r>
            <a:r>
              <a:rPr lang="ru-RU" dirty="0" err="1" smtClean="0"/>
              <a:t>промени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/>
              <a:t>всяко изменение на </a:t>
            </a:r>
            <a:r>
              <a:rPr lang="ru-RU" dirty="0" err="1"/>
              <a:t>трудовото</a:t>
            </a:r>
            <a:r>
              <a:rPr lang="ru-RU" dirty="0"/>
              <a:t> правоотношение </a:t>
            </a:r>
            <a:r>
              <a:rPr lang="ru-RU" dirty="0" err="1"/>
              <a:t>работодателят</a:t>
            </a:r>
            <a:r>
              <a:rPr lang="ru-RU" dirty="0"/>
              <a:t> е </a:t>
            </a:r>
            <a:r>
              <a:rPr lang="ru-RU" dirty="0" err="1"/>
              <a:t>длъжен</a:t>
            </a:r>
            <a:r>
              <a:rPr lang="ru-RU" dirty="0"/>
              <a:t> </a:t>
            </a:r>
            <a:r>
              <a:rPr lang="ru-RU" strike="sngStrike" dirty="0"/>
              <a:t>при </a:t>
            </a:r>
            <a:r>
              <a:rPr lang="ru-RU" strike="sngStrike" dirty="0" err="1"/>
              <a:t>първа</a:t>
            </a:r>
            <a:r>
              <a:rPr lang="ru-RU" strike="sngStrike" dirty="0"/>
              <a:t> </a:t>
            </a:r>
            <a:r>
              <a:rPr lang="ru-RU" strike="sngStrike" dirty="0" err="1"/>
              <a:t>възможност</a:t>
            </a:r>
            <a:r>
              <a:rPr lang="ru-RU" strike="sngStrike" dirty="0"/>
              <a:t> или </a:t>
            </a:r>
            <a:r>
              <a:rPr lang="ru-RU" strike="sngStrike" dirty="0" err="1"/>
              <a:t>най-късно</a:t>
            </a:r>
            <a:r>
              <a:rPr lang="ru-RU" strike="sngStrike" dirty="0"/>
              <a:t> до един </a:t>
            </a:r>
            <a:r>
              <a:rPr lang="ru-RU" strike="sngStrike" dirty="0" err="1"/>
              <a:t>месец</a:t>
            </a:r>
            <a:r>
              <a:rPr lang="ru-RU" strike="sngStrike" dirty="0"/>
              <a:t> след </a:t>
            </a:r>
            <a:r>
              <a:rPr lang="ru-RU" dirty="0" err="1"/>
              <a:t>влизането</a:t>
            </a:r>
            <a:r>
              <a:rPr lang="ru-RU" dirty="0"/>
              <a:t> в сила на </a:t>
            </a:r>
            <a:r>
              <a:rPr lang="ru-RU" dirty="0" err="1"/>
              <a:t>изменението</a:t>
            </a:r>
            <a:r>
              <a:rPr lang="ru-RU" dirty="0"/>
              <a:t> да </a:t>
            </a:r>
            <a:r>
              <a:rPr lang="ru-RU" dirty="0" err="1"/>
              <a:t>предостави</a:t>
            </a:r>
            <a:r>
              <a:rPr lang="ru-RU" dirty="0"/>
              <a:t> на работника или служителя </a:t>
            </a:r>
            <a:r>
              <a:rPr lang="ru-RU" dirty="0" err="1"/>
              <a:t>необходимата</a:t>
            </a:r>
            <a:r>
              <a:rPr lang="ru-RU" dirty="0"/>
              <a:t> </a:t>
            </a:r>
            <a:r>
              <a:rPr lang="ru-RU" dirty="0" err="1"/>
              <a:t>писмена</a:t>
            </a:r>
            <a:r>
              <a:rPr lang="ru-RU" dirty="0"/>
              <a:t> информация, </a:t>
            </a:r>
            <a:r>
              <a:rPr lang="ru-RU" dirty="0" err="1"/>
              <a:t>съдържаща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за </a:t>
            </a:r>
            <a:r>
              <a:rPr lang="ru-RU" dirty="0" err="1"/>
              <a:t>извършените</a:t>
            </a:r>
            <a:r>
              <a:rPr lang="ru-RU" dirty="0"/>
              <a:t> </a:t>
            </a:r>
            <a:r>
              <a:rPr lang="ru-RU" dirty="0" err="1"/>
              <a:t>промени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2208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Чл. 70, ал. 1 КТ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Когато работата изисква да се провери годността на работника или служителя да я изпълнява, окончателното приемане на работа може да се предшествува от договор със срок за изпитване до 6 </a:t>
            </a:r>
            <a:r>
              <a:rPr lang="ru-RU" dirty="0" smtClean="0"/>
              <a:t>месеца, </a:t>
            </a:r>
            <a:r>
              <a:rPr lang="ru-RU" b="1" dirty="0" smtClean="0"/>
              <a:t>а </a:t>
            </a:r>
            <a:r>
              <a:rPr lang="ru-RU" b="1" dirty="0"/>
              <a:t>когато за работата е определен срок по-кратък от 1 година – срокът за изпитване е до </a:t>
            </a:r>
            <a:r>
              <a:rPr lang="ru-RU" b="1" dirty="0" smtClean="0"/>
              <a:t>1 </a:t>
            </a:r>
            <a:r>
              <a:rPr lang="ru-RU" b="1" dirty="0"/>
              <a:t>месец.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1639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111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Работникът или служителят може да сключва трудови договори и с други работодатели за извършване на работа извън установеното за него работно време по основното трудово правоотношение (външно съвместителство), освен ако не 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уговорена забрана в индивидуалния му трудов договор по основното му трудово правоотношение, поради защита на търговска тайна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и/или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избягване на конфликт на интереси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 и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работодатели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него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съвместителство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уговорено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индивидуалния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 договор по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2001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119 КТ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правоотношение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определено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„(2)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огато трудовият договор е срочен и/или за работа на непълно работно време, работникът или служителят има право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предложи на работодателя изменението му в трудов договор за неопределено време и/или за работа на пълно работно време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Когато е уговорен срок за изпитване, работникът или служителят може да предлага изменение на трудовото правоотношение по ал. 2 след изтичането на срока за изпитване.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работодателят откаже изменение на трудовото правоотношение по ал. 2, той е длъжен в срок до един месец да предостави на работника или служителя мотивиран писмен отговор, освен ако предложението е направено повече от два пъти за период от една година.“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127, ал. 1 КТ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работника или служителя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е уговорил,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8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127, ал. 1, т. 5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указания за реда и начина на изпълнение на трудовите задължения и упражняване на трудовите права, включително запознаване с правилата за вътрешния трудов </a:t>
            </a:r>
            <a:r>
              <a:rPr lang="ru-RU" dirty="0" smtClean="0"/>
              <a:t>ред, </a:t>
            </a:r>
            <a:r>
              <a:rPr lang="ru-RU" b="1" dirty="0" smtClean="0"/>
              <a:t>с вътрешните </a:t>
            </a:r>
            <a:r>
              <a:rPr lang="ru-RU" b="1" dirty="0"/>
              <a:t>правила за работната </a:t>
            </a:r>
            <a:r>
              <a:rPr lang="ru-RU" b="1" dirty="0"/>
              <a:t>заплата </a:t>
            </a:r>
            <a:r>
              <a:rPr lang="ru-RU" dirty="0"/>
              <a:t>и с правилата за здравословни и безопасни условия на труд.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dirty="0" smtClean="0"/>
              <a:t>указания </a:t>
            </a:r>
            <a:r>
              <a:rPr lang="ru-RU" dirty="0"/>
              <a:t>за </a:t>
            </a:r>
            <a:r>
              <a:rPr lang="ru-RU" dirty="0" err="1"/>
              <a:t>реда</a:t>
            </a:r>
            <a:r>
              <a:rPr lang="ru-RU" dirty="0"/>
              <a:t> и начина на </a:t>
            </a:r>
            <a:r>
              <a:rPr lang="ru-RU" dirty="0" err="1"/>
              <a:t>изпълнение</a:t>
            </a:r>
            <a:r>
              <a:rPr lang="ru-RU" dirty="0"/>
              <a:t> на </a:t>
            </a:r>
            <a:r>
              <a:rPr lang="ru-RU" dirty="0" err="1"/>
              <a:t>трудовите</a:t>
            </a:r>
            <a:r>
              <a:rPr lang="ru-RU" dirty="0"/>
              <a:t> </a:t>
            </a:r>
            <a:r>
              <a:rPr lang="ru-RU" dirty="0" err="1"/>
              <a:t>задължения</a:t>
            </a:r>
            <a:r>
              <a:rPr lang="ru-RU" dirty="0"/>
              <a:t> и </a:t>
            </a:r>
            <a:r>
              <a:rPr lang="ru-RU" dirty="0" err="1"/>
              <a:t>упражняване</a:t>
            </a:r>
            <a:r>
              <a:rPr lang="ru-RU" dirty="0"/>
              <a:t> на </a:t>
            </a:r>
            <a:r>
              <a:rPr lang="ru-RU" dirty="0" err="1"/>
              <a:t>трудовите</a:t>
            </a:r>
            <a:r>
              <a:rPr lang="ru-RU" dirty="0"/>
              <a:t> права, </a:t>
            </a:r>
            <a:r>
              <a:rPr lang="ru-RU" dirty="0" err="1"/>
              <a:t>включително</a:t>
            </a:r>
            <a:r>
              <a:rPr lang="ru-RU" dirty="0"/>
              <a:t> </a:t>
            </a:r>
            <a:r>
              <a:rPr lang="ru-RU" dirty="0" err="1"/>
              <a:t>запознаване</a:t>
            </a:r>
            <a:r>
              <a:rPr lang="ru-RU" dirty="0"/>
              <a:t> с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вътрешния</a:t>
            </a:r>
            <a:r>
              <a:rPr lang="ru-RU" dirty="0"/>
              <a:t> трудов </a:t>
            </a:r>
            <a:r>
              <a:rPr lang="ru-RU" dirty="0" err="1"/>
              <a:t>ред</a:t>
            </a:r>
            <a:r>
              <a:rPr lang="ru-RU" dirty="0"/>
              <a:t> и с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здравословни</a:t>
            </a:r>
            <a:r>
              <a:rPr lang="ru-RU" dirty="0"/>
              <a:t> и </a:t>
            </a:r>
            <a:r>
              <a:rPr lang="ru-RU" dirty="0" err="1"/>
              <a:t>безопасни</a:t>
            </a:r>
            <a:r>
              <a:rPr lang="ru-RU" dirty="0"/>
              <a:t> условия на труд.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4531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127, ал. 1, т. 6 и т. 7 КТ (нови)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прекратяване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разпоредбите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информация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работодателя обучения,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59510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164в КТ 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b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Отпуск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 отглеждане на дете до 8-годишна възраст от бащата (осиновителя)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62686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164в КТ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b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 за отглеждане на дете до 8-годишна възраст от бащата (осиновителя)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164в. (1)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Бащата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осиновителят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на отпуск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отглеждане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навършване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8-годишна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размер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отпуск по чл. 163, ал. 10, чл. 164, ал. 3, 164б, ал. 2 и 5 или чл. 167, ал. 1.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Когато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бащата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осиновителят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отпуск по чл. 163, ал. 10, чл. 164, ал. 3, 164б, ал. 2 и 5 или чл. 167, ал. 1 за период,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по-кратък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 месеца, той има право на отпуск по ал. 1 в размер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разликата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отпуск. 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ал. 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наведнъж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 части.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Бащата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осиновителят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иска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отпуск по ал. 1,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уведомява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това работодателя си най-малко 10 работни дни предварително.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644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164в КТ нов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Отпускът не се ползва при смърт на детето, лишаване на бащата от родителски права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ограничаването им, даване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детето за осиновяване, прекратяване на осиновяването, както и когато детето е настанено в заведение на пълна държавна издръжка или е настанено по реда на чл. 26 от Закона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отпуска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отглеждане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навършване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8-годишна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бащата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осиновителя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заплаща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парично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обезщетение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условия 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отделен закон.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трудов стаж.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начинът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отпуска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уреждат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наредба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Министерския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00732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Обезщетение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отглеждане на дете до 8-годишна възраст от бащата (осиновителя)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53ж. (1) На осигурения за общо заболяване и майчинство баща (осиновител) през време на отпуска за отглеждане на дете до 8-годишна възраст се изплаща парично обезщетение в размер, определен със Закона за бюджета на държавното обществено осигуряване.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Паричното обезщетение по ал. 1 не се изплаща при смърт на детето, лишаване на бащата от родителски права или ограничаването им, даване на детето за осиновяване, при прекратяване на осиновяването, при настаняване в детско заведение на пълна държавна издръжка или по реда на чл. 26, ал. 1 от Закона за закрила на детето.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Самоосигуряващите се лица имат право на обезщетение по ал. 1, когато отговарят на условията по чл. 53д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ЗА СОЦИАЛНО ОСИГУРЯВАНЕ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52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ЧЛчл. 53д и чл. 53е КСО</a:t>
            </a:r>
            <a:b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„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обезщетение за отглеждане на дете до 8-годишна възраст от бащата (осиновителя)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53д. (1) Осигуреният за общо заболяване и майчинство баща (осиновител) има право на парично обезщетение за отглеждане на дете до 8-годишна възраст, когато има 12 месеца осигурителен стаж като осигурен за този риск и не му е изплащано обезщетение по чл. 50, ал. 7, чл. 51, чл. 53, ал. 2 или чл. 53в, ал. 3.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Когато на бащата (осиновителя) е изплащано обезщетение по чл. 50, ал. 7, чл. 51, чл. 53, ал. 2 или чл. 53в, ал. 3 за период, по-кратък от два месеца, той има право на обезщетението по ал. 1 в размер на разликата между два месеца и периода на изплащане на съответните обезщетения.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за представяне на документи и данни за изплащане на обезщетение за отглеждане на дете до 8-годишна възраст от бащата (осиновителя)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53е. Осигурителите, техните клонове и поделения и осигурителните каси представят в съответното териториално поделение на Националния осигурителен институт документите и данните за изплащане на парично обезщетение за отглеждане на дете до 8-годишна възраст от бащата (осиновителя) в срока по чл. 40а, т. 1, а самоосигуряващите се лица – до 10-о число на месеца, следващ този, от който се иска изплащане на обезщетението.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55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167б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аглавие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на работника или служителя за съвместяване на трудовите и семейните задължения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trike="sng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работника и служителя,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завръща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работа след отпуск</a:t>
            </a:r>
            <a:endParaRPr lang="bg-BG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63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167б, ал. 1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или служител, който е родител (осиновител) на дете до 8-годишна възраст, има право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 на работодателя изменение за определено време на продължителността и разпределението на работното му време, да премине към работа от разстояние и други изменения на трудовото правоотношение, които да улеснят съвместяването на трудовите и семейните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завръщане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изтичане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отпуск по чл. 163 - 167а или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прекъсване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ползването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работникът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служителят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да предложи на работодателя изменение на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продължителността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работното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определен срок или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изменения на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правоотношение,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улеснят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завръщането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работа.</a:t>
            </a:r>
            <a:endParaRPr lang="bg-BG" sz="2000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90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167б, ал.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КТ 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да предложи на работодателя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ал. 1 има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 полага грижи за родител, дете, съпруг, брат, сестра и родител на другия съпруг или други роднини по права линия поради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сериозни медицински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19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167б, ал.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предишна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ал. 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ru-RU" strike="sngStrik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 за определено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работника или служителя по ал. 1 или 2 се извършва с писмено съгласие между страните,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изразено писмено,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когато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 такава възможност в предприятието. Работникът или служителят може и преди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изтичане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определеното време да поиска трудовото му правоотношение да продължи съгласно условията,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(уговорени – доб.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непосредствено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изменението.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trike="sngStrik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trike="sng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 да се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насърчи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по-успешното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съвместяване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трудовите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семейните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работника или служителя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работодателят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длъжен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вземе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внимание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ал. 1,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такава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trike="sngStrik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предприятието</a:t>
            </a:r>
            <a:r>
              <a:rPr lang="ru-RU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292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167, ал. 4 и ал. 5 КТ 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работодателят откаже изменение на трудовото правоотношение, той е длъжен в 14-дневен срок да предостави на работника или служителя мотивиран писмен отговор.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постъпване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ал. 1 и 2,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най-малко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 стаж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515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167б, ал. 6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Досегашната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ал. 3 става ал. 6.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8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173а, ал. 1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поради обявено извънредно положение или обявена извънредна епидемична обстановка със заповед на работодателя или със заповед на държавен орган е преустановена работата на предприятието, на част от предприятието или на отделни работници и служители, работодателят има право да предостави платения годишен отпуск на работника или служителя и без негово съгласие, включително на работник или служител, който не е придобил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strike="sng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 стаж.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678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228а КТ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работодателя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квалификация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работниците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служителите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228а. (Нов - ДВ,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108 от 2008 г.) (1)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квалификация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работниците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правоотношение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изпълняваната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бъдещото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отсъствие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работника или служителя от работа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новостите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настъпили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отсъствие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квалификационно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равнище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1073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228а, ал. 2 КТ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по силата на нормативен акт, колективен трудов договор или споразумение към индивидуалния трудов договор работодателят е длъжен да осигури обучение за поддържане и повишаване на професионалната квалификация на работниците и служителите за ефективно изпълнение на техните задължения в съответствие с изискванията на изпълняваната работа, времето на обучение се отчита като работно време. Когато е възможно, обучението се провежда в рамките на установеното работно време на работника или служителя. Всички разходи, свързани с обучението, са за сметка на работодателя.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Досегашната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ал. 2 става ал. 3.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787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4502</TotalTime>
  <Words>2044</Words>
  <Application>Microsoft Office PowerPoint</Application>
  <PresentationFormat>On-screen Show (4:3)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PowerPoint Presentation</vt:lpstr>
      <vt:lpstr>ЧЛ. 66, АЛ. 5 КТ</vt:lpstr>
      <vt:lpstr>Чл. 70, ал. 1 КТ</vt:lpstr>
      <vt:lpstr>Чл. 111 КТ</vt:lpstr>
      <vt:lpstr>Чл. 119 КТ  Трудовото правоотношение може да се изменя с писмено съгласие между страните за определено или неопределено време</vt:lpstr>
      <vt:lpstr>Чл. 127, ал. 1 КТ </vt:lpstr>
      <vt:lpstr>Чл. 127, ал. 1, т. 5 КТ</vt:lpstr>
      <vt:lpstr>Чл. 127, ал. 1, т. 6 и т. 7 КТ (нови)</vt:lpstr>
      <vt:lpstr> Чл. 164в КТ нов </vt:lpstr>
      <vt:lpstr>Чл. 164в КТ нов Отпуск за отглеждане на дете до 8-годишна възраст от бащата (осиновителя)</vt:lpstr>
      <vt:lpstr>Чл. 164в КТ нов</vt:lpstr>
      <vt:lpstr> Обезщетение за отглеждане на дете до 8-годишна възраст от бащата (осиновителя) </vt:lpstr>
      <vt:lpstr>ЧЛчл. 53д и чл. 53е КСО НОВИ</vt:lpstr>
      <vt:lpstr>Чл. 167б КТ</vt:lpstr>
      <vt:lpstr>Чл. 167б, ал. 1 КТ</vt:lpstr>
      <vt:lpstr>Чл. 167б, ал.  2 КТ  нова</vt:lpstr>
      <vt:lpstr>Чл. 167б, ал. 3 КТ  предишна ал. 2  </vt:lpstr>
      <vt:lpstr>Чл. 167, ал. 4 и ал. 5 КТ  нови</vt:lpstr>
      <vt:lpstr>Чл. 167б, ал. 6 КТ</vt:lpstr>
      <vt:lpstr>Чл. 173а, ал. 1 </vt:lpstr>
      <vt:lpstr>Чл. 228а КТ</vt:lpstr>
      <vt:lpstr>Чл. 228а, ал. 2 КТ нова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NikolaiSt</dc:creator>
  <cp:lastModifiedBy>Nikolay Stoyanov</cp:lastModifiedBy>
  <cp:revision>646</cp:revision>
  <dcterms:created xsi:type="dcterms:W3CDTF">2020-07-11T08:05:05Z</dcterms:created>
  <dcterms:modified xsi:type="dcterms:W3CDTF">2022-08-05T07:06:33Z</dcterms:modified>
</cp:coreProperties>
</file>